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5"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258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38B592-52B7-4B63-A9F2-5FF44E0ACBE1}" type="datetimeFigureOut">
              <a:rPr lang="en-US" smtClean="0"/>
              <a:t>3/8/2020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BF9D8F-EB73-4C9D-8EF3-5E0169FED90B}" type="slidenum">
              <a:rPr lang="en-US" smtClean="0"/>
              <a:t>‹#›</a:t>
            </a:fld>
            <a:endParaRPr lang="en-US"/>
          </a:p>
        </p:txBody>
      </p:sp>
    </p:spTree>
    <p:extLst>
      <p:ext uri="{BB962C8B-B14F-4D97-AF65-F5344CB8AC3E}">
        <p14:creationId xmlns:p14="http://schemas.microsoft.com/office/powerpoint/2010/main" val="328132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89CFE-E6FA-4195-A3E8-D9C5F4C00C9D}" type="datetimeFigureOut">
              <a:rPr lang="en-US" smtClean="0"/>
              <a:t>3/8/2020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C178E-7A1C-4759-97DE-D5D297689E4D}" type="slidenum">
              <a:rPr lang="en-US" smtClean="0"/>
              <a:t>‹#›</a:t>
            </a:fld>
            <a:endParaRPr lang="en-US"/>
          </a:p>
        </p:txBody>
      </p:sp>
    </p:spTree>
    <p:extLst>
      <p:ext uri="{BB962C8B-B14F-4D97-AF65-F5344CB8AC3E}">
        <p14:creationId xmlns:p14="http://schemas.microsoft.com/office/powerpoint/2010/main" val="110846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C178E-7A1C-4759-97DE-D5D297689E4D}" type="slidenum">
              <a:rPr lang="en-US" smtClean="0"/>
              <a:t>5</a:t>
            </a:fld>
            <a:endParaRPr lang="en-US"/>
          </a:p>
        </p:txBody>
      </p:sp>
    </p:spTree>
    <p:extLst>
      <p:ext uri="{BB962C8B-B14F-4D97-AF65-F5344CB8AC3E}">
        <p14:creationId xmlns:p14="http://schemas.microsoft.com/office/powerpoint/2010/main" val="3835728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545205"/>
            <a:ext cx="7772400" cy="77939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 y="6232858"/>
            <a:ext cx="7772400" cy="546597"/>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854C1A-29A9-443B-BBA5-231526D1AEA3}"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95610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54C1A-29A9-443B-BBA5-231526D1AEA3}"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158370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54C1A-29A9-443B-BBA5-231526D1AEA3}"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205706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54C1A-29A9-443B-BBA5-231526D1AEA3}"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45678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54C1A-29A9-443B-BBA5-231526D1AEA3}"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352967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854C1A-29A9-443B-BBA5-231526D1AEA3}"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216960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854C1A-29A9-443B-BBA5-231526D1AEA3}" type="datetimeFigureOut">
              <a:rPr lang="en-US" smtClean="0"/>
              <a:t>3/8/2020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291519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854C1A-29A9-443B-BBA5-231526D1AEA3}" type="datetimeFigureOut">
              <a:rPr lang="en-US" smtClean="0"/>
              <a:t>3/8/2020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327053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54C1A-29A9-443B-BBA5-231526D1AEA3}" type="datetimeFigureOut">
              <a:rPr lang="en-US" smtClean="0"/>
              <a:t>3/8/2020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305279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54C1A-29A9-443B-BBA5-231526D1AEA3}"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328483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54C1A-29A9-443B-BBA5-231526D1AEA3}"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CC54F-18E1-4DC3-9866-C41E51A5FB88}" type="slidenum">
              <a:rPr lang="en-US" smtClean="0"/>
              <a:t>‹#›</a:t>
            </a:fld>
            <a:endParaRPr lang="en-US"/>
          </a:p>
        </p:txBody>
      </p:sp>
    </p:spTree>
    <p:extLst>
      <p:ext uri="{BB962C8B-B14F-4D97-AF65-F5344CB8AC3E}">
        <p14:creationId xmlns:p14="http://schemas.microsoft.com/office/powerpoint/2010/main" val="91905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54C1A-29A9-443B-BBA5-231526D1AEA3}" type="datetimeFigureOut">
              <a:rPr lang="en-US" smtClean="0"/>
              <a:t>3/8/2020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CC54F-18E1-4DC3-9866-C41E51A5FB88}" type="slidenum">
              <a:rPr lang="en-US" smtClean="0"/>
              <a:t>‹#›</a:t>
            </a:fld>
            <a:endParaRPr lang="en-US"/>
          </a:p>
        </p:txBody>
      </p:sp>
    </p:spTree>
    <p:extLst>
      <p:ext uri="{BB962C8B-B14F-4D97-AF65-F5344CB8AC3E}">
        <p14:creationId xmlns:p14="http://schemas.microsoft.com/office/powerpoint/2010/main" val="2536123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earnbrite.com/" TargetMode="External"/><Relationship Id="rId2" Type="http://schemas.openxmlformats.org/officeDocument/2006/relationships/hyperlink" Target="https://www3.epa.gov/climatechange/kids/solutions/actions/index.html" TargetMode="External"/><Relationship Id="rId1" Type="http://schemas.openxmlformats.org/officeDocument/2006/relationships/slideLayout" Target="../slideLayouts/slideLayout2.xml"/><Relationship Id="rId4" Type="http://schemas.openxmlformats.org/officeDocument/2006/relationships/hyperlink" Target="https://climate.nas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466660"/>
            <a:ext cx="7772400" cy="857940"/>
          </a:xfrm>
        </p:spPr>
        <p:txBody>
          <a:bodyPr>
            <a:normAutofit/>
          </a:bodyPr>
          <a:lstStyle/>
          <a:p>
            <a:r>
              <a:rPr lang="en-US" dirty="0"/>
              <a:t>Global Climate Change</a:t>
            </a:r>
          </a:p>
        </p:txBody>
      </p:sp>
      <p:sp>
        <p:nvSpPr>
          <p:cNvPr id="3" name="Subtitle 2"/>
          <p:cNvSpPr>
            <a:spLocks noGrp="1"/>
          </p:cNvSpPr>
          <p:nvPr>
            <p:ph type="subTitle" idx="1"/>
          </p:nvPr>
        </p:nvSpPr>
        <p:spPr>
          <a:xfrm>
            <a:off x="304800" y="6172200"/>
            <a:ext cx="7772400" cy="609600"/>
          </a:xfrm>
        </p:spPr>
        <p:txBody>
          <a:bodyPr/>
          <a:lstStyle/>
          <a:p>
            <a:r>
              <a:rPr lang="en-US" dirty="0"/>
              <a:t>Marvin Pierre</a:t>
            </a:r>
          </a:p>
        </p:txBody>
      </p:sp>
    </p:spTree>
    <p:extLst>
      <p:ext uri="{BB962C8B-B14F-4D97-AF65-F5344CB8AC3E}">
        <p14:creationId xmlns:p14="http://schemas.microsoft.com/office/powerpoint/2010/main" val="142539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68362"/>
          </a:xfrm>
        </p:spPr>
        <p:txBody>
          <a:bodyPr>
            <a:normAutofit/>
          </a:bodyPr>
          <a:lstStyle/>
          <a:p>
            <a:pPr algn="l"/>
            <a:r>
              <a:rPr lang="en-US" dirty="0"/>
              <a:t>Overview &amp; Objectives</a:t>
            </a:r>
          </a:p>
        </p:txBody>
      </p:sp>
      <p:sp>
        <p:nvSpPr>
          <p:cNvPr id="3" name="Content Placeholder 2"/>
          <p:cNvSpPr>
            <a:spLocks noGrp="1"/>
          </p:cNvSpPr>
          <p:nvPr>
            <p:ph idx="1"/>
          </p:nvPr>
        </p:nvSpPr>
        <p:spPr>
          <a:xfrm>
            <a:off x="457200" y="1295400"/>
            <a:ext cx="8229600" cy="4525963"/>
          </a:xfrm>
        </p:spPr>
        <p:txBody>
          <a:bodyPr>
            <a:normAutofit fontScale="25000" lnSpcReduction="20000"/>
          </a:bodyPr>
          <a:lstStyle/>
          <a:p>
            <a:pPr marL="0" indent="0">
              <a:buNone/>
            </a:pPr>
            <a:r>
              <a:rPr lang="en-US" sz="8000" b="1" dirty="0"/>
              <a:t>Overview</a:t>
            </a:r>
          </a:p>
          <a:p>
            <a:r>
              <a:rPr lang="en-US" sz="6800" dirty="0"/>
              <a:t>The material is broken up into four major categories: evidence, causes, effects, and solutions. </a:t>
            </a:r>
          </a:p>
          <a:p>
            <a:r>
              <a:rPr lang="en-US" sz="6800" dirty="0"/>
              <a:t>Learners access the material by interaction in a virtual space, or they may also connect via desktop or mobile device.</a:t>
            </a:r>
          </a:p>
          <a:p>
            <a:r>
              <a:rPr lang="en-US" sz="6800" dirty="0"/>
              <a:t>The virtual room allows learners to physically interact with various elements of climate change at a “street level” view.</a:t>
            </a:r>
          </a:p>
          <a:p>
            <a:r>
              <a:rPr lang="en-US" sz="6800" dirty="0"/>
              <a:t>On a desktop, learners click a topic to access the module; in the virtual space, learners are transported to a room or location that replicates an exact location affected by the element being discussed.</a:t>
            </a:r>
          </a:p>
          <a:p>
            <a:r>
              <a:rPr lang="en-US" sz="6800" dirty="0"/>
              <a:t>There is a test after each module to test to gauge each learner’s grasp of the material learned. The test takes several forms: multiple choice (on desktop), performing certain activities that solve specific causes of global warming</a:t>
            </a:r>
          </a:p>
          <a:p>
            <a:r>
              <a:rPr lang="en-US" sz="6800" dirty="0"/>
              <a:t>Successfully completing the learning provides learners with awards ranging from “Responsible Global Citizen” certificate, virtual tokens that act as credit for travel to other countries, keys that open doors in other learning modules.</a:t>
            </a:r>
          </a:p>
          <a:p>
            <a:pPr marL="0" indent="0">
              <a:buNone/>
            </a:pPr>
            <a:r>
              <a:rPr lang="en-US" sz="8000" b="1" dirty="0"/>
              <a:t>Objectives</a:t>
            </a:r>
          </a:p>
          <a:p>
            <a:pPr lvl="0">
              <a:buFont typeface="+mj-lt"/>
              <a:buAutoNum type="arabicPeriod"/>
            </a:pPr>
            <a:r>
              <a:rPr lang="en-US" sz="7200" dirty="0"/>
              <a:t>Define Global Climate Change</a:t>
            </a:r>
          </a:p>
          <a:p>
            <a:pPr lvl="0">
              <a:buFont typeface="+mj-lt"/>
              <a:buAutoNum type="arabicPeriod"/>
            </a:pPr>
            <a:r>
              <a:rPr lang="en-US" sz="7200" dirty="0"/>
              <a:t>Identify the factors that have influenced global climate change</a:t>
            </a:r>
          </a:p>
          <a:p>
            <a:pPr lvl="0">
              <a:buFont typeface="+mj-lt"/>
              <a:buAutoNum type="arabicPeriod"/>
            </a:pPr>
            <a:r>
              <a:rPr lang="en-US" sz="7200" dirty="0"/>
              <a:t>Identify the evidence  for global climate change. </a:t>
            </a:r>
          </a:p>
          <a:p>
            <a:pPr lvl="0">
              <a:buFont typeface="+mj-lt"/>
              <a:buAutoNum type="arabicPeriod"/>
            </a:pPr>
            <a:r>
              <a:rPr lang="en-US" sz="7200" dirty="0"/>
              <a:t>Note the existing activities that curtail global climate change</a:t>
            </a:r>
          </a:p>
          <a:p>
            <a:pPr lvl="0">
              <a:buFont typeface="+mj-lt"/>
              <a:buAutoNum type="arabicPeriod"/>
            </a:pPr>
            <a:r>
              <a:rPr lang="en-US" sz="7200" dirty="0"/>
              <a:t>Create their own methods for reducing climate change</a:t>
            </a:r>
          </a:p>
        </p:txBody>
      </p:sp>
    </p:spTree>
    <p:extLst>
      <p:ext uri="{BB962C8B-B14F-4D97-AF65-F5344CB8AC3E}">
        <p14:creationId xmlns:p14="http://schemas.microsoft.com/office/powerpoint/2010/main" val="65084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68362"/>
          </a:xfrm>
        </p:spPr>
        <p:txBody>
          <a:bodyPr>
            <a:normAutofit/>
          </a:bodyPr>
          <a:lstStyle/>
          <a:p>
            <a:pPr algn="l"/>
            <a:r>
              <a:rPr lang="en-US" dirty="0"/>
              <a:t>Perception and attention</a:t>
            </a:r>
          </a:p>
        </p:txBody>
      </p:sp>
      <p:sp>
        <p:nvSpPr>
          <p:cNvPr id="3" name="Content Placeholder 2"/>
          <p:cNvSpPr>
            <a:spLocks noGrp="1"/>
          </p:cNvSpPr>
          <p:nvPr>
            <p:ph idx="1"/>
          </p:nvPr>
        </p:nvSpPr>
        <p:spPr>
          <a:xfrm>
            <a:off x="457200" y="1295400"/>
            <a:ext cx="8229600" cy="868362"/>
          </a:xfrm>
        </p:spPr>
        <p:txBody>
          <a:bodyPr>
            <a:normAutofit fontScale="70000" lnSpcReduction="20000"/>
          </a:bodyPr>
          <a:lstStyle/>
          <a:p>
            <a:pPr marL="0" indent="0">
              <a:buNone/>
            </a:pPr>
            <a:r>
              <a:rPr lang="en-US" dirty="0"/>
              <a:t>Learning begins with attention to and perception of information in the learner’s environment (Alessi &amp; Trollip, p. 21). </a:t>
            </a:r>
          </a:p>
          <a:p>
            <a:endParaRPr lang="en-US" dirty="0"/>
          </a:p>
        </p:txBody>
      </p:sp>
      <p:pic>
        <p:nvPicPr>
          <p:cNvPr id="5" name="Picture 4">
            <a:extLst>
              <a:ext uri="{FF2B5EF4-FFF2-40B4-BE49-F238E27FC236}">
                <a16:creationId xmlns:a16="http://schemas.microsoft.com/office/drawing/2014/main" id="{B2D327C2-1A8D-480E-A37E-8349C0037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905000"/>
            <a:ext cx="4114801" cy="4086012"/>
          </a:xfrm>
          <a:prstGeom prst="rect">
            <a:avLst/>
          </a:prstGeom>
        </p:spPr>
      </p:pic>
      <p:pic>
        <p:nvPicPr>
          <p:cNvPr id="7" name="Picture 6">
            <a:extLst>
              <a:ext uri="{FF2B5EF4-FFF2-40B4-BE49-F238E27FC236}">
                <a16:creationId xmlns:a16="http://schemas.microsoft.com/office/drawing/2014/main" id="{3762A1AA-D86E-4933-9CE3-5CD71A5DA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981200"/>
            <a:ext cx="3886200" cy="4064220"/>
          </a:xfrm>
          <a:prstGeom prst="rect">
            <a:avLst/>
          </a:prstGeom>
        </p:spPr>
      </p:pic>
      <p:sp>
        <p:nvSpPr>
          <p:cNvPr id="8" name="TextBox 7">
            <a:extLst>
              <a:ext uri="{FF2B5EF4-FFF2-40B4-BE49-F238E27FC236}">
                <a16:creationId xmlns:a16="http://schemas.microsoft.com/office/drawing/2014/main" id="{7963DE81-8488-435C-88B6-1EC85EE10842}"/>
              </a:ext>
            </a:extLst>
          </p:cNvPr>
          <p:cNvSpPr txBox="1"/>
          <p:nvPr/>
        </p:nvSpPr>
        <p:spPr>
          <a:xfrm>
            <a:off x="228599" y="6045420"/>
            <a:ext cx="8458201" cy="646331"/>
          </a:xfrm>
          <a:prstGeom prst="rect">
            <a:avLst/>
          </a:prstGeom>
          <a:noFill/>
        </p:spPr>
        <p:txBody>
          <a:bodyPr wrap="square" rtlCol="0">
            <a:spAutoFit/>
          </a:bodyPr>
          <a:lstStyle/>
          <a:p>
            <a:r>
              <a:rPr lang="en-US" dirty="0"/>
              <a:t>By creating personal avatars, learners immerse themselves in the virtual rooms. Interest is maintained by learning how to navigate the room.</a:t>
            </a:r>
          </a:p>
        </p:txBody>
      </p:sp>
    </p:spTree>
    <p:extLst>
      <p:ext uri="{BB962C8B-B14F-4D97-AF65-F5344CB8AC3E}">
        <p14:creationId xmlns:p14="http://schemas.microsoft.com/office/powerpoint/2010/main" val="230807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295400" y="381000"/>
            <a:ext cx="6400800" cy="553998"/>
          </a:xfrm>
          <a:prstGeom prst="rect">
            <a:avLst/>
          </a:prstGeom>
          <a:noFill/>
        </p:spPr>
        <p:txBody>
          <a:bodyPr wrap="square" rtlCol="0">
            <a:spAutoFit/>
          </a:bodyPr>
          <a:lstStyle/>
          <a:p>
            <a:r>
              <a:rPr lang="en-US" sz="3000" b="1" dirty="0">
                <a:solidFill>
                  <a:prstClr val="white"/>
                </a:solidFill>
                <a:cs typeface="Arial" pitchFamily="34" charset="0"/>
              </a:rPr>
              <a:t>Encoding</a:t>
            </a:r>
            <a:endParaRPr lang="en-US" sz="3000" dirty="0">
              <a:solidFill>
                <a:prstClr val="white"/>
              </a:solidFill>
              <a:cs typeface="Arial" pitchFamily="34" charset="0"/>
            </a:endParaRPr>
          </a:p>
        </p:txBody>
      </p:sp>
      <p:sp>
        <p:nvSpPr>
          <p:cNvPr id="4" name="TextBox 3">
            <a:extLst>
              <a:ext uri="{FF2B5EF4-FFF2-40B4-BE49-F238E27FC236}">
                <a16:creationId xmlns:a16="http://schemas.microsoft.com/office/drawing/2014/main" id="{B7F83F2D-ED72-4400-B52D-9FD42C67CD5F}"/>
              </a:ext>
            </a:extLst>
          </p:cNvPr>
          <p:cNvSpPr txBox="1"/>
          <p:nvPr/>
        </p:nvSpPr>
        <p:spPr>
          <a:xfrm>
            <a:off x="1143000" y="1447800"/>
            <a:ext cx="6705600" cy="923330"/>
          </a:xfrm>
          <a:prstGeom prst="rect">
            <a:avLst/>
          </a:prstGeom>
          <a:noFill/>
        </p:spPr>
        <p:txBody>
          <a:bodyPr wrap="square" rtlCol="0">
            <a:spAutoFit/>
          </a:bodyPr>
          <a:lstStyle/>
          <a:p>
            <a:r>
              <a:rPr lang="en-US" dirty="0"/>
              <a:t>Once the learner attends to and perceives stimuli, it must be encoded; it must be transformed into a storable format in the brain (A&amp;T, p. 21).</a:t>
            </a:r>
          </a:p>
        </p:txBody>
      </p:sp>
      <p:pic>
        <p:nvPicPr>
          <p:cNvPr id="3" name="Picture 2">
            <a:extLst>
              <a:ext uri="{FF2B5EF4-FFF2-40B4-BE49-F238E27FC236}">
                <a16:creationId xmlns:a16="http://schemas.microsoft.com/office/drawing/2014/main" id="{A7787797-41A8-4922-B6FA-BD3B797F8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399"/>
            <a:ext cx="9144000" cy="3039647"/>
          </a:xfrm>
          <a:prstGeom prst="rect">
            <a:avLst/>
          </a:prstGeom>
        </p:spPr>
      </p:pic>
      <p:sp>
        <p:nvSpPr>
          <p:cNvPr id="5" name="TextBox 4">
            <a:extLst>
              <a:ext uri="{FF2B5EF4-FFF2-40B4-BE49-F238E27FC236}">
                <a16:creationId xmlns:a16="http://schemas.microsoft.com/office/drawing/2014/main" id="{543163A9-9DBE-432E-806D-A1C65CE1C4EB}"/>
              </a:ext>
            </a:extLst>
          </p:cNvPr>
          <p:cNvSpPr txBox="1"/>
          <p:nvPr/>
        </p:nvSpPr>
        <p:spPr>
          <a:xfrm>
            <a:off x="0" y="5562600"/>
            <a:ext cx="9144000" cy="923330"/>
          </a:xfrm>
          <a:prstGeom prst="rect">
            <a:avLst/>
          </a:prstGeom>
          <a:noFill/>
        </p:spPr>
        <p:txBody>
          <a:bodyPr wrap="square" rtlCol="0">
            <a:spAutoFit/>
          </a:bodyPr>
          <a:lstStyle/>
          <a:p>
            <a:r>
              <a:rPr lang="en-US" dirty="0"/>
              <a:t>Learners are fed information via desktop, audio, virtual reality headsets, or reading a script of the lesson on the computer. These methods allow learners to retain and retrieve the information in a manner that best suits them.</a:t>
            </a:r>
          </a:p>
        </p:txBody>
      </p:sp>
    </p:spTree>
    <p:extLst>
      <p:ext uri="{BB962C8B-B14F-4D97-AF65-F5344CB8AC3E}">
        <p14:creationId xmlns:p14="http://schemas.microsoft.com/office/powerpoint/2010/main" val="401343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68362"/>
          </a:xfrm>
        </p:spPr>
        <p:txBody>
          <a:bodyPr>
            <a:normAutofit/>
          </a:bodyPr>
          <a:lstStyle/>
          <a:p>
            <a:pPr algn="l"/>
            <a:r>
              <a:rPr lang="en-US" dirty="0"/>
              <a:t>Memory</a:t>
            </a:r>
          </a:p>
        </p:txBody>
      </p:sp>
      <p:sp>
        <p:nvSpPr>
          <p:cNvPr id="3" name="Content Placeholder 2"/>
          <p:cNvSpPr>
            <a:spLocks noGrp="1"/>
          </p:cNvSpPr>
          <p:nvPr>
            <p:ph idx="1"/>
          </p:nvPr>
        </p:nvSpPr>
        <p:spPr>
          <a:xfrm>
            <a:off x="457200" y="1371600"/>
            <a:ext cx="8229600" cy="1066800"/>
          </a:xfrm>
        </p:spPr>
        <p:txBody>
          <a:bodyPr>
            <a:normAutofit fontScale="77500" lnSpcReduction="20000"/>
          </a:bodyPr>
          <a:lstStyle/>
          <a:p>
            <a:pPr marL="0" indent="0">
              <a:buNone/>
            </a:pPr>
            <a:r>
              <a:rPr lang="en-US" dirty="0"/>
              <a:t>Perceived and encoded information must be retrievable for use at a later date. In order to enhance recall, information should be governed by organization and repetition.</a:t>
            </a:r>
          </a:p>
          <a:p>
            <a:endParaRPr lang="en-US" dirty="0"/>
          </a:p>
        </p:txBody>
      </p:sp>
      <p:pic>
        <p:nvPicPr>
          <p:cNvPr id="5" name="Picture 4">
            <a:extLst>
              <a:ext uri="{FF2B5EF4-FFF2-40B4-BE49-F238E27FC236}">
                <a16:creationId xmlns:a16="http://schemas.microsoft.com/office/drawing/2014/main" id="{023638E8-1DF9-4FA1-B036-064A24FBB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9144000" cy="2895599"/>
          </a:xfrm>
          <a:prstGeom prst="rect">
            <a:avLst/>
          </a:prstGeom>
        </p:spPr>
      </p:pic>
      <p:sp>
        <p:nvSpPr>
          <p:cNvPr id="6" name="TextBox 5">
            <a:extLst>
              <a:ext uri="{FF2B5EF4-FFF2-40B4-BE49-F238E27FC236}">
                <a16:creationId xmlns:a16="http://schemas.microsoft.com/office/drawing/2014/main" id="{29798E09-30B2-480A-AC8E-09483E9C59D7}"/>
              </a:ext>
            </a:extLst>
          </p:cNvPr>
          <p:cNvSpPr txBox="1"/>
          <p:nvPr/>
        </p:nvSpPr>
        <p:spPr>
          <a:xfrm>
            <a:off x="0" y="5486400"/>
            <a:ext cx="9144000" cy="923330"/>
          </a:xfrm>
          <a:prstGeom prst="rect">
            <a:avLst/>
          </a:prstGeom>
          <a:noFill/>
        </p:spPr>
        <p:txBody>
          <a:bodyPr wrap="square" rtlCol="0">
            <a:spAutoFit/>
          </a:bodyPr>
          <a:lstStyle/>
          <a:p>
            <a:r>
              <a:rPr lang="en-US" dirty="0"/>
              <a:t>There is a depth of information beneath all four of these categories. However, They are organized so as to alert learners of the elements (categories) that make </a:t>
            </a:r>
            <a:r>
              <a:rPr lang="en-US" dirty="0" err="1"/>
              <a:t>upthe</a:t>
            </a:r>
            <a:r>
              <a:rPr lang="en-US" dirty="0"/>
              <a:t> topic of climate change. One can easily recall these categories.</a:t>
            </a:r>
          </a:p>
        </p:txBody>
      </p:sp>
    </p:spTree>
    <p:extLst>
      <p:ext uri="{BB962C8B-B14F-4D97-AF65-F5344CB8AC3E}">
        <p14:creationId xmlns:p14="http://schemas.microsoft.com/office/powerpoint/2010/main" val="71660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B399-A7BB-453A-95AB-94CCC570A8B1}"/>
              </a:ext>
            </a:extLst>
          </p:cNvPr>
          <p:cNvSpPr>
            <a:spLocks noGrp="1"/>
          </p:cNvSpPr>
          <p:nvPr>
            <p:ph type="title"/>
          </p:nvPr>
        </p:nvSpPr>
        <p:spPr/>
        <p:txBody>
          <a:bodyPr/>
          <a:lstStyle/>
          <a:p>
            <a:pPr algn="l"/>
            <a:r>
              <a:rPr lang="en-US" dirty="0"/>
              <a:t>Comprehension</a:t>
            </a:r>
          </a:p>
        </p:txBody>
      </p:sp>
      <p:sp>
        <p:nvSpPr>
          <p:cNvPr id="3" name="Content Placeholder 2">
            <a:extLst>
              <a:ext uri="{FF2B5EF4-FFF2-40B4-BE49-F238E27FC236}">
                <a16:creationId xmlns:a16="http://schemas.microsoft.com/office/drawing/2014/main" id="{1FE7F0E6-EE23-4DEE-B713-FA54364EF8E1}"/>
              </a:ext>
            </a:extLst>
          </p:cNvPr>
          <p:cNvSpPr>
            <a:spLocks noGrp="1"/>
          </p:cNvSpPr>
          <p:nvPr>
            <p:ph idx="1"/>
          </p:nvPr>
        </p:nvSpPr>
        <p:spPr>
          <a:xfrm>
            <a:off x="457200" y="1219200"/>
            <a:ext cx="8229600" cy="1066800"/>
          </a:xfrm>
        </p:spPr>
        <p:txBody>
          <a:bodyPr>
            <a:normAutofit fontScale="70000" lnSpcReduction="20000"/>
          </a:bodyPr>
          <a:lstStyle/>
          <a:p>
            <a:pPr marL="0" indent="0">
              <a:buNone/>
            </a:pPr>
            <a:r>
              <a:rPr lang="en-US" dirty="0"/>
              <a:t>Information must be interpreted and integrated into our current knowledge base, i.e. we must be able to classify it, apply it, evaluate it, manipulate it, discuss it, and teach it to others.</a:t>
            </a:r>
          </a:p>
        </p:txBody>
      </p:sp>
      <p:pic>
        <p:nvPicPr>
          <p:cNvPr id="7" name="Picture 6">
            <a:extLst>
              <a:ext uri="{FF2B5EF4-FFF2-40B4-BE49-F238E27FC236}">
                <a16:creationId xmlns:a16="http://schemas.microsoft.com/office/drawing/2014/main" id="{069AA177-36B8-474C-83B9-848BF920D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057400"/>
            <a:ext cx="9067800" cy="3810000"/>
          </a:xfrm>
          <a:prstGeom prst="rect">
            <a:avLst/>
          </a:prstGeom>
        </p:spPr>
      </p:pic>
      <p:sp>
        <p:nvSpPr>
          <p:cNvPr id="8" name="TextBox 7">
            <a:extLst>
              <a:ext uri="{FF2B5EF4-FFF2-40B4-BE49-F238E27FC236}">
                <a16:creationId xmlns:a16="http://schemas.microsoft.com/office/drawing/2014/main" id="{697A1D99-458F-4A1C-B752-180BDE1A0CDD}"/>
              </a:ext>
            </a:extLst>
          </p:cNvPr>
          <p:cNvSpPr txBox="1"/>
          <p:nvPr/>
        </p:nvSpPr>
        <p:spPr>
          <a:xfrm>
            <a:off x="0" y="5867400"/>
            <a:ext cx="9144000" cy="646331"/>
          </a:xfrm>
          <a:prstGeom prst="rect">
            <a:avLst/>
          </a:prstGeom>
          <a:noFill/>
        </p:spPr>
        <p:txBody>
          <a:bodyPr wrap="square" rtlCol="0">
            <a:spAutoFit/>
          </a:bodyPr>
          <a:lstStyle/>
          <a:p>
            <a:r>
              <a:rPr lang="en-US" dirty="0"/>
              <a:t>The highly technical topic of the greenhouse effect and global warming is described using something that is easily relatable: an actual greenhouse and a snowman.</a:t>
            </a:r>
          </a:p>
        </p:txBody>
      </p:sp>
    </p:spTree>
    <p:extLst>
      <p:ext uri="{BB962C8B-B14F-4D97-AF65-F5344CB8AC3E}">
        <p14:creationId xmlns:p14="http://schemas.microsoft.com/office/powerpoint/2010/main" val="114163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2307-0F5F-4D1C-B1EA-705DB38C2800}"/>
              </a:ext>
            </a:extLst>
          </p:cNvPr>
          <p:cNvSpPr>
            <a:spLocks noGrp="1"/>
          </p:cNvSpPr>
          <p:nvPr>
            <p:ph type="title"/>
          </p:nvPr>
        </p:nvSpPr>
        <p:spPr/>
        <p:txBody>
          <a:bodyPr/>
          <a:lstStyle/>
          <a:p>
            <a:pPr algn="l"/>
            <a:r>
              <a:rPr lang="en-US" dirty="0"/>
              <a:t>Active Learning</a:t>
            </a:r>
          </a:p>
        </p:txBody>
      </p:sp>
      <p:sp>
        <p:nvSpPr>
          <p:cNvPr id="3" name="Content Placeholder 2">
            <a:extLst>
              <a:ext uri="{FF2B5EF4-FFF2-40B4-BE49-F238E27FC236}">
                <a16:creationId xmlns:a16="http://schemas.microsoft.com/office/drawing/2014/main" id="{23EBBEFD-CDF1-4E7B-ABE6-17AE694D9B06}"/>
              </a:ext>
            </a:extLst>
          </p:cNvPr>
          <p:cNvSpPr>
            <a:spLocks noGrp="1"/>
          </p:cNvSpPr>
          <p:nvPr>
            <p:ph idx="1"/>
          </p:nvPr>
        </p:nvSpPr>
        <p:spPr>
          <a:xfrm>
            <a:off x="457200" y="1600201"/>
            <a:ext cx="8229600" cy="762000"/>
          </a:xfrm>
        </p:spPr>
        <p:txBody>
          <a:bodyPr/>
          <a:lstStyle/>
          <a:p>
            <a:pPr marL="0" indent="0">
              <a:buNone/>
            </a:pPr>
            <a:r>
              <a:rPr lang="en-US" dirty="0"/>
              <a:t>Learning by doing.</a:t>
            </a:r>
          </a:p>
        </p:txBody>
      </p:sp>
      <p:pic>
        <p:nvPicPr>
          <p:cNvPr id="5" name="Picture 4">
            <a:extLst>
              <a:ext uri="{FF2B5EF4-FFF2-40B4-BE49-F238E27FC236}">
                <a16:creationId xmlns:a16="http://schemas.microsoft.com/office/drawing/2014/main" id="{57471A58-AFC3-4A9B-935C-A1A4F5083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319" y="1219200"/>
            <a:ext cx="5514681" cy="5638800"/>
          </a:xfrm>
          <a:prstGeom prst="rect">
            <a:avLst/>
          </a:prstGeom>
        </p:spPr>
      </p:pic>
      <p:sp>
        <p:nvSpPr>
          <p:cNvPr id="6" name="TextBox 5">
            <a:extLst>
              <a:ext uri="{FF2B5EF4-FFF2-40B4-BE49-F238E27FC236}">
                <a16:creationId xmlns:a16="http://schemas.microsoft.com/office/drawing/2014/main" id="{8893C056-90E3-4B4F-8329-14A6E28D5DB2}"/>
              </a:ext>
            </a:extLst>
          </p:cNvPr>
          <p:cNvSpPr txBox="1"/>
          <p:nvPr/>
        </p:nvSpPr>
        <p:spPr>
          <a:xfrm>
            <a:off x="0" y="2228671"/>
            <a:ext cx="3505200" cy="3416320"/>
          </a:xfrm>
          <a:prstGeom prst="rect">
            <a:avLst/>
          </a:prstGeom>
          <a:noFill/>
        </p:spPr>
        <p:txBody>
          <a:bodyPr wrap="square" rtlCol="0">
            <a:spAutoFit/>
          </a:bodyPr>
          <a:lstStyle/>
          <a:p>
            <a:r>
              <a:rPr lang="en-US" dirty="0"/>
              <a:t>In  the virtual space, learners can walk through the city or a room in a house actively doing the things that alleviate climate change. They are given a score at the beginning of the exercise, and the goal is to lower that score by lowering the effects of climate change.</a:t>
            </a:r>
          </a:p>
          <a:p>
            <a:endParaRPr lang="en-US" dirty="0"/>
          </a:p>
          <a:p>
            <a:r>
              <a:rPr lang="en-US" dirty="0"/>
              <a:t>Based on this exercises, they can create their own personal solutions for climate change.</a:t>
            </a:r>
          </a:p>
        </p:txBody>
      </p:sp>
    </p:spTree>
    <p:extLst>
      <p:ext uri="{BB962C8B-B14F-4D97-AF65-F5344CB8AC3E}">
        <p14:creationId xmlns:p14="http://schemas.microsoft.com/office/powerpoint/2010/main" val="396761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898B-8B21-4D94-BD02-F1323C6DEA82}"/>
              </a:ext>
            </a:extLst>
          </p:cNvPr>
          <p:cNvSpPr>
            <a:spLocks noGrp="1"/>
          </p:cNvSpPr>
          <p:nvPr>
            <p:ph type="title"/>
          </p:nvPr>
        </p:nvSpPr>
        <p:spPr/>
        <p:txBody>
          <a:bodyPr/>
          <a:lstStyle/>
          <a:p>
            <a:pPr algn="l"/>
            <a:r>
              <a:rPr lang="en-US" dirty="0"/>
              <a:t>Locus of control</a:t>
            </a:r>
          </a:p>
        </p:txBody>
      </p:sp>
      <p:sp>
        <p:nvSpPr>
          <p:cNvPr id="3" name="Content Placeholder 2">
            <a:extLst>
              <a:ext uri="{FF2B5EF4-FFF2-40B4-BE49-F238E27FC236}">
                <a16:creationId xmlns:a16="http://schemas.microsoft.com/office/drawing/2014/main" id="{4C66D0E4-236B-4CC0-82F5-02EC8EDF5F76}"/>
              </a:ext>
            </a:extLst>
          </p:cNvPr>
          <p:cNvSpPr>
            <a:spLocks noGrp="1"/>
          </p:cNvSpPr>
          <p:nvPr>
            <p:ph idx="1"/>
          </p:nvPr>
        </p:nvSpPr>
        <p:spPr>
          <a:xfrm>
            <a:off x="457200" y="1600200"/>
            <a:ext cx="8229600" cy="1143001"/>
          </a:xfrm>
        </p:spPr>
        <p:txBody>
          <a:bodyPr>
            <a:normAutofit fontScale="85000" lnSpcReduction="10000"/>
          </a:bodyPr>
          <a:lstStyle/>
          <a:p>
            <a:pPr marL="0" indent="0">
              <a:buNone/>
            </a:pPr>
            <a:r>
              <a:rPr lang="en-US" dirty="0"/>
              <a:t>Are instructional factors determined by the learner, the lesson program(</a:t>
            </a:r>
            <a:r>
              <a:rPr lang="en-US" dirty="0" err="1"/>
              <a:t>er</a:t>
            </a:r>
            <a:r>
              <a:rPr lang="en-US" dirty="0"/>
              <a:t>), or some combination of the two.</a:t>
            </a:r>
          </a:p>
        </p:txBody>
      </p:sp>
      <p:sp>
        <p:nvSpPr>
          <p:cNvPr id="4" name="TextBox 3">
            <a:extLst>
              <a:ext uri="{FF2B5EF4-FFF2-40B4-BE49-F238E27FC236}">
                <a16:creationId xmlns:a16="http://schemas.microsoft.com/office/drawing/2014/main" id="{9C9A7066-C3CE-46DE-866C-E72EB57C690F}"/>
              </a:ext>
            </a:extLst>
          </p:cNvPr>
          <p:cNvSpPr txBox="1"/>
          <p:nvPr/>
        </p:nvSpPr>
        <p:spPr>
          <a:xfrm>
            <a:off x="457200" y="5352871"/>
            <a:ext cx="8382000" cy="1477328"/>
          </a:xfrm>
          <a:prstGeom prst="rect">
            <a:avLst/>
          </a:prstGeom>
          <a:noFill/>
        </p:spPr>
        <p:txBody>
          <a:bodyPr wrap="square" rtlCol="0">
            <a:spAutoFit/>
          </a:bodyPr>
          <a:lstStyle/>
          <a:p>
            <a:r>
              <a:rPr lang="en-US" dirty="0"/>
              <a:t>Learners have multiple ways of accessing the material in this tutorial, but overall, it is still computer-based. This tutorial is based on Guy &amp; Lowness-Jackson (2013) findings from the Literature Review that “web-based tutorials enhance learning through the integration of the interactivity via hyperlinks, allowing learners’ control.”</a:t>
            </a:r>
          </a:p>
          <a:p>
            <a:endParaRPr lang="en-US" dirty="0"/>
          </a:p>
        </p:txBody>
      </p:sp>
      <p:pic>
        <p:nvPicPr>
          <p:cNvPr id="5" name="Picture 4">
            <a:extLst>
              <a:ext uri="{FF2B5EF4-FFF2-40B4-BE49-F238E27FC236}">
                <a16:creationId xmlns:a16="http://schemas.microsoft.com/office/drawing/2014/main" id="{5A6293D8-DB18-46FE-83E3-8D2F61FF5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399"/>
            <a:ext cx="9144000" cy="2286001"/>
          </a:xfrm>
          <a:prstGeom prst="rect">
            <a:avLst/>
          </a:prstGeom>
        </p:spPr>
      </p:pic>
    </p:spTree>
    <p:extLst>
      <p:ext uri="{BB962C8B-B14F-4D97-AF65-F5344CB8AC3E}">
        <p14:creationId xmlns:p14="http://schemas.microsoft.com/office/powerpoint/2010/main" val="123663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F5C0-E7D4-4B4A-99D9-93444A69D526}"/>
              </a:ext>
            </a:extLst>
          </p:cNvPr>
          <p:cNvSpPr>
            <a:spLocks noGrp="1"/>
          </p:cNvSpPr>
          <p:nvPr>
            <p:ph type="title"/>
          </p:nvPr>
        </p:nvSpPr>
        <p:spPr/>
        <p:txBody>
          <a:bodyPr/>
          <a:lstStyle/>
          <a:p>
            <a:r>
              <a:rPr lang="en-US" dirty="0"/>
              <a:t>References &amp; Image Sources</a:t>
            </a:r>
          </a:p>
        </p:txBody>
      </p:sp>
      <p:sp>
        <p:nvSpPr>
          <p:cNvPr id="3" name="Content Placeholder 2">
            <a:extLst>
              <a:ext uri="{FF2B5EF4-FFF2-40B4-BE49-F238E27FC236}">
                <a16:creationId xmlns:a16="http://schemas.microsoft.com/office/drawing/2014/main" id="{27B9EF95-8377-46F0-BBCD-3B1F07FE149C}"/>
              </a:ext>
            </a:extLst>
          </p:cNvPr>
          <p:cNvSpPr>
            <a:spLocks noGrp="1"/>
          </p:cNvSpPr>
          <p:nvPr>
            <p:ph idx="1"/>
          </p:nvPr>
        </p:nvSpPr>
        <p:spPr/>
        <p:txBody>
          <a:bodyPr>
            <a:normAutofit fontScale="92500" lnSpcReduction="10000"/>
          </a:bodyPr>
          <a:lstStyle/>
          <a:p>
            <a:r>
              <a:rPr lang="en-US" dirty="0"/>
              <a:t>Alessi, S. &amp; Trollip, S. (2001). Multimedia for Learning: Methods and Development. Needham Heights, MA: Allyn &amp; Bacon.</a:t>
            </a:r>
          </a:p>
          <a:p>
            <a:endParaRPr lang="en-US" dirty="0"/>
          </a:p>
          <a:p>
            <a:pPr marL="0" indent="0">
              <a:buNone/>
            </a:pPr>
            <a:r>
              <a:rPr lang="en-US" dirty="0"/>
              <a:t>Images</a:t>
            </a:r>
          </a:p>
          <a:p>
            <a:r>
              <a:rPr lang="en-US" dirty="0">
                <a:hlinkClick r:id="rId2"/>
              </a:rPr>
              <a:t>https://www3.epa.gov/climatechange//kids/solutions/actions/index.html</a:t>
            </a:r>
            <a:endParaRPr lang="en-US" dirty="0"/>
          </a:p>
          <a:p>
            <a:r>
              <a:rPr lang="en-US" dirty="0">
                <a:hlinkClick r:id="rId3"/>
              </a:rPr>
              <a:t>https://learnbrite.com/</a:t>
            </a:r>
            <a:endParaRPr lang="en-US" dirty="0"/>
          </a:p>
          <a:p>
            <a:r>
              <a:rPr lang="en-US" dirty="0">
                <a:hlinkClick r:id="rId4"/>
              </a:rPr>
              <a:t>https://climate.nasa.gov/</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293109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6C90CA"/>
      </a:accent1>
      <a:accent2>
        <a:srgbClr val="808080"/>
      </a:accent2>
      <a:accent3>
        <a:srgbClr val="666666"/>
      </a:accent3>
      <a:accent4>
        <a:srgbClr val="333366"/>
      </a:accent4>
      <a:accent5>
        <a:srgbClr val="336666"/>
      </a:accent5>
      <a:accent6>
        <a:srgbClr val="33669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722</Words>
  <Application>Microsoft Office PowerPoint</Application>
  <PresentationFormat>On-screen Show (4:3)</PresentationFormat>
  <Paragraphs>45</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Global Climate Change</vt:lpstr>
      <vt:lpstr>Overview &amp; Objectives</vt:lpstr>
      <vt:lpstr>Perception and attention</vt:lpstr>
      <vt:lpstr>PowerPoint Presentation</vt:lpstr>
      <vt:lpstr>Memory</vt:lpstr>
      <vt:lpstr>Comprehension</vt:lpstr>
      <vt:lpstr>Active Learning</vt:lpstr>
      <vt:lpstr>Locus of control</vt:lpstr>
      <vt:lpstr>References &amp; Image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mvpierre</dc:creator>
  <cp:lastModifiedBy>mvpierre</cp:lastModifiedBy>
  <cp:revision>30</cp:revision>
  <dcterms:created xsi:type="dcterms:W3CDTF">2013-07-05T08:58:19Z</dcterms:created>
  <dcterms:modified xsi:type="dcterms:W3CDTF">2020-03-08T21:21:04Z</dcterms:modified>
</cp:coreProperties>
</file>